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3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14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14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15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theme+xml" PartName="/ppt/theme/theme7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6.xml"/>
  <Override ContentType="application/vnd.openxmlformats-officedocument.theme+xml" PartName="/ppt/theme/theme1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0" r:id="rId6"/>
    <p:sldMasterId id="2147483681" r:id="rId7"/>
    <p:sldMasterId id="2147483692" r:id="rId8"/>
    <p:sldMasterId id="2147483703" r:id="rId9"/>
    <p:sldMasterId id="2147483714" r:id="rId10"/>
    <p:sldMasterId id="2147483725" r:id="rId11"/>
    <p:sldMasterId id="2147483736" r:id="rId12"/>
    <p:sldMasterId id="2147483747" r:id="rId13"/>
    <p:sldMasterId id="2147483758" r:id="rId14"/>
    <p:sldMasterId id="2147483769" r:id="rId15"/>
    <p:sldMasterId id="2147483780" r:id="rId16"/>
    <p:sldMasterId id="2147483791" r:id="rId17"/>
    <p:sldMasterId id="2147483802" r:id="rId18"/>
  </p:sldMasterIdLst>
  <p:notesMasterIdLst>
    <p:notesMasterId r:id="rId19"/>
  </p:notes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  <p:sldId id="288" r:id="rId52"/>
    <p:sldId id="289" r:id="rId53"/>
    <p:sldId id="290" r:id="rId54"/>
    <p:sldId id="291" r:id="rId55"/>
    <p:sldId id="292" r:id="rId56"/>
    <p:sldId id="293" r:id="rId57"/>
    <p:sldId id="294" r:id="rId58"/>
    <p:sldId id="295" r:id="rId59"/>
    <p:sldId id="296" r:id="rId60"/>
    <p:sldId id="297" r:id="rId61"/>
    <p:sldId id="298" r:id="rId62"/>
    <p:sldId id="299" r:id="rId63"/>
    <p:sldId id="300" r:id="rId64"/>
    <p:sldId id="301" r:id="rId65"/>
    <p:sldId id="302" r:id="rId66"/>
    <p:sldId id="303" r:id="rId67"/>
    <p:sldId id="304" r:id="rId68"/>
    <p:sldId id="305" r:id="rId69"/>
    <p:sldId id="306" r:id="rId70"/>
    <p:sldId id="307" r:id="rId71"/>
    <p:sldId id="308" r:id="rId72"/>
    <p:sldId id="309" r:id="rId73"/>
    <p:sldId id="310" r:id="rId74"/>
    <p:sldId id="311" r:id="rId75"/>
    <p:sldId id="312" r:id="rId76"/>
    <p:sldId id="313" r:id="rId77"/>
    <p:sldId id="314" r:id="rId78"/>
    <p:sldId id="315" r:id="rId79"/>
    <p:sldId id="316" r:id="rId80"/>
    <p:sldId id="317" r:id="rId81"/>
    <p:sldId id="318" r:id="rId82"/>
    <p:sldId id="319" r:id="rId83"/>
  </p:sldIdLst>
  <p:sldSz cy="3978275" cx="7616825"/>
  <p:notesSz cx="6858000" cy="9144000"/>
  <p:embeddedFontLst>
    <p:embeddedFont>
      <p:font typeface="Open Sans"/>
      <p:regular r:id="rId84"/>
      <p:bold r:id="rId85"/>
      <p:italic r:id="rId86"/>
      <p:boldItalic r:id="rId8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53">
          <p15:clr>
            <a:srgbClr val="000000"/>
          </p15:clr>
        </p15:guide>
        <p15:guide id="4" pos="2399">
          <p15:clr>
            <a:srgbClr val="000000"/>
          </p15:clr>
        </p15:guide>
      </p15:sldGuideLst>
    </p:ext>
    <p:ext uri="GoogleSlidesCustomDataVersion2">
      <go:slidesCustomData xmlns:go="http://customooxmlschemas.google.com/" r:id="rId88" roundtripDataSignature="AMtx7mgAumG8xauVVYl7BSmxa+7J2yAg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253" orient="horz"/>
        <p:guide pos="239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1.xml"/><Relationship Id="rId84" Type="http://schemas.openxmlformats.org/officeDocument/2006/relationships/font" Target="fonts/OpenSans-regular.fntdata"/><Relationship Id="rId83" Type="http://schemas.openxmlformats.org/officeDocument/2006/relationships/slide" Target="slides/slide64.xml"/><Relationship Id="rId42" Type="http://schemas.openxmlformats.org/officeDocument/2006/relationships/slide" Target="slides/slide23.xml"/><Relationship Id="rId86" Type="http://schemas.openxmlformats.org/officeDocument/2006/relationships/font" Target="fonts/OpenSans-italic.fntdata"/><Relationship Id="rId41" Type="http://schemas.openxmlformats.org/officeDocument/2006/relationships/slide" Target="slides/slide22.xml"/><Relationship Id="rId85" Type="http://schemas.openxmlformats.org/officeDocument/2006/relationships/font" Target="fonts/OpenSans-bold.fntdata"/><Relationship Id="rId44" Type="http://schemas.openxmlformats.org/officeDocument/2006/relationships/slide" Target="slides/slide25.xml"/><Relationship Id="rId88" Type="http://customschemas.google.com/relationships/presentationmetadata" Target="metadata"/><Relationship Id="rId43" Type="http://schemas.openxmlformats.org/officeDocument/2006/relationships/slide" Target="slides/slide24.xml"/><Relationship Id="rId87" Type="http://schemas.openxmlformats.org/officeDocument/2006/relationships/font" Target="fonts/OpenSans-boldItalic.fntdata"/><Relationship Id="rId46" Type="http://schemas.openxmlformats.org/officeDocument/2006/relationships/slide" Target="slides/slide27.xml"/><Relationship Id="rId45" Type="http://schemas.openxmlformats.org/officeDocument/2006/relationships/slide" Target="slides/slide26.xml"/><Relationship Id="rId80" Type="http://schemas.openxmlformats.org/officeDocument/2006/relationships/slide" Target="slides/slide61.xml"/><Relationship Id="rId82" Type="http://schemas.openxmlformats.org/officeDocument/2006/relationships/slide" Target="slides/slide63.xml"/><Relationship Id="rId81" Type="http://schemas.openxmlformats.org/officeDocument/2006/relationships/slide" Target="slides/slide62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29.xml"/><Relationship Id="rId47" Type="http://schemas.openxmlformats.org/officeDocument/2006/relationships/slide" Target="slides/slide28.xml"/><Relationship Id="rId49" Type="http://schemas.openxmlformats.org/officeDocument/2006/relationships/slide" Target="slides/slide3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slide" Target="slides/slide54.xml"/><Relationship Id="rId72" Type="http://schemas.openxmlformats.org/officeDocument/2006/relationships/slide" Target="slides/slide53.xml"/><Relationship Id="rId31" Type="http://schemas.openxmlformats.org/officeDocument/2006/relationships/slide" Target="slides/slide12.xml"/><Relationship Id="rId75" Type="http://schemas.openxmlformats.org/officeDocument/2006/relationships/slide" Target="slides/slide56.xml"/><Relationship Id="rId30" Type="http://schemas.openxmlformats.org/officeDocument/2006/relationships/slide" Target="slides/slide11.xml"/><Relationship Id="rId74" Type="http://schemas.openxmlformats.org/officeDocument/2006/relationships/slide" Target="slides/slide55.xml"/><Relationship Id="rId33" Type="http://schemas.openxmlformats.org/officeDocument/2006/relationships/slide" Target="slides/slide14.xml"/><Relationship Id="rId77" Type="http://schemas.openxmlformats.org/officeDocument/2006/relationships/slide" Target="slides/slide58.xml"/><Relationship Id="rId32" Type="http://schemas.openxmlformats.org/officeDocument/2006/relationships/slide" Target="slides/slide13.xml"/><Relationship Id="rId76" Type="http://schemas.openxmlformats.org/officeDocument/2006/relationships/slide" Target="slides/slide57.xml"/><Relationship Id="rId35" Type="http://schemas.openxmlformats.org/officeDocument/2006/relationships/slide" Target="slides/slide16.xml"/><Relationship Id="rId79" Type="http://schemas.openxmlformats.org/officeDocument/2006/relationships/slide" Target="slides/slide60.xml"/><Relationship Id="rId34" Type="http://schemas.openxmlformats.org/officeDocument/2006/relationships/slide" Target="slides/slide15.xml"/><Relationship Id="rId78" Type="http://schemas.openxmlformats.org/officeDocument/2006/relationships/slide" Target="slides/slide59.xml"/><Relationship Id="rId71" Type="http://schemas.openxmlformats.org/officeDocument/2006/relationships/slide" Target="slides/slide52.xml"/><Relationship Id="rId70" Type="http://schemas.openxmlformats.org/officeDocument/2006/relationships/slide" Target="slides/slide51.xml"/><Relationship Id="rId37" Type="http://schemas.openxmlformats.org/officeDocument/2006/relationships/slide" Target="slides/slide18.xml"/><Relationship Id="rId36" Type="http://schemas.openxmlformats.org/officeDocument/2006/relationships/slide" Target="slides/slide17.xml"/><Relationship Id="rId39" Type="http://schemas.openxmlformats.org/officeDocument/2006/relationships/slide" Target="slides/slide20.xml"/><Relationship Id="rId38" Type="http://schemas.openxmlformats.org/officeDocument/2006/relationships/slide" Target="slides/slide19.xml"/><Relationship Id="rId62" Type="http://schemas.openxmlformats.org/officeDocument/2006/relationships/slide" Target="slides/slide43.xml"/><Relationship Id="rId61" Type="http://schemas.openxmlformats.org/officeDocument/2006/relationships/slide" Target="slides/slide42.xml"/><Relationship Id="rId20" Type="http://schemas.openxmlformats.org/officeDocument/2006/relationships/slide" Target="slides/slide1.xml"/><Relationship Id="rId64" Type="http://schemas.openxmlformats.org/officeDocument/2006/relationships/slide" Target="slides/slide45.xml"/><Relationship Id="rId63" Type="http://schemas.openxmlformats.org/officeDocument/2006/relationships/slide" Target="slides/slide44.xml"/><Relationship Id="rId22" Type="http://schemas.openxmlformats.org/officeDocument/2006/relationships/slide" Target="slides/slide3.xml"/><Relationship Id="rId66" Type="http://schemas.openxmlformats.org/officeDocument/2006/relationships/slide" Target="slides/slide47.xml"/><Relationship Id="rId21" Type="http://schemas.openxmlformats.org/officeDocument/2006/relationships/slide" Target="slides/slide2.xml"/><Relationship Id="rId65" Type="http://schemas.openxmlformats.org/officeDocument/2006/relationships/slide" Target="slides/slide46.xml"/><Relationship Id="rId24" Type="http://schemas.openxmlformats.org/officeDocument/2006/relationships/slide" Target="slides/slide5.xml"/><Relationship Id="rId68" Type="http://schemas.openxmlformats.org/officeDocument/2006/relationships/slide" Target="slides/slide49.xml"/><Relationship Id="rId23" Type="http://schemas.openxmlformats.org/officeDocument/2006/relationships/slide" Target="slides/slide4.xml"/><Relationship Id="rId67" Type="http://schemas.openxmlformats.org/officeDocument/2006/relationships/slide" Target="slides/slide48.xml"/><Relationship Id="rId60" Type="http://schemas.openxmlformats.org/officeDocument/2006/relationships/slide" Target="slides/slide41.xml"/><Relationship Id="rId26" Type="http://schemas.openxmlformats.org/officeDocument/2006/relationships/slide" Target="slides/slide7.xml"/><Relationship Id="rId25" Type="http://schemas.openxmlformats.org/officeDocument/2006/relationships/slide" Target="slides/slide6.xml"/><Relationship Id="rId69" Type="http://schemas.openxmlformats.org/officeDocument/2006/relationships/slide" Target="slides/slide50.xml"/><Relationship Id="rId28" Type="http://schemas.openxmlformats.org/officeDocument/2006/relationships/slide" Target="slides/slide9.xml"/><Relationship Id="rId27" Type="http://schemas.openxmlformats.org/officeDocument/2006/relationships/slide" Target="slides/slide8.xml"/><Relationship Id="rId29" Type="http://schemas.openxmlformats.org/officeDocument/2006/relationships/slide" Target="slides/slide10.xml"/><Relationship Id="rId51" Type="http://schemas.openxmlformats.org/officeDocument/2006/relationships/slide" Target="slides/slide32.xml"/><Relationship Id="rId50" Type="http://schemas.openxmlformats.org/officeDocument/2006/relationships/slide" Target="slides/slide31.xml"/><Relationship Id="rId53" Type="http://schemas.openxmlformats.org/officeDocument/2006/relationships/slide" Target="slides/slide34.xml"/><Relationship Id="rId52" Type="http://schemas.openxmlformats.org/officeDocument/2006/relationships/slide" Target="slides/slide33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36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35.xml"/><Relationship Id="rId13" Type="http://schemas.openxmlformats.org/officeDocument/2006/relationships/slideMaster" Target="slideMasters/slideMaster10.xml"/><Relationship Id="rId57" Type="http://schemas.openxmlformats.org/officeDocument/2006/relationships/slide" Target="slides/slide38.xml"/><Relationship Id="rId12" Type="http://schemas.openxmlformats.org/officeDocument/2006/relationships/slideMaster" Target="slideMasters/slideMaster9.xml"/><Relationship Id="rId56" Type="http://schemas.openxmlformats.org/officeDocument/2006/relationships/slide" Target="slides/slide37.xml"/><Relationship Id="rId15" Type="http://schemas.openxmlformats.org/officeDocument/2006/relationships/slideMaster" Target="slideMasters/slideMaster12.xml"/><Relationship Id="rId59" Type="http://schemas.openxmlformats.org/officeDocument/2006/relationships/slide" Target="slides/slide40.xml"/><Relationship Id="rId14" Type="http://schemas.openxmlformats.org/officeDocument/2006/relationships/slideMaster" Target="slideMasters/slideMaster11.xml"/><Relationship Id="rId58" Type="http://schemas.openxmlformats.org/officeDocument/2006/relationships/slide" Target="slides/slide39.xml"/><Relationship Id="rId17" Type="http://schemas.openxmlformats.org/officeDocument/2006/relationships/slideMaster" Target="slideMasters/slideMaster14.xml"/><Relationship Id="rId16" Type="http://schemas.openxmlformats.org/officeDocument/2006/relationships/slideMaster" Target="slideMasters/slideMaster13.xml"/><Relationship Id="rId19" Type="http://schemas.openxmlformats.org/officeDocument/2006/relationships/notesMaster" Target="notesMasters/notesMaster1.xml"/><Relationship Id="rId18" Type="http://schemas.openxmlformats.org/officeDocument/2006/relationships/slideMaster" Target="slideMasters/slideMaster1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32bd0bb07b6_0_0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0" name="Google Shape;640;g32bd0bb07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32bd0bb07b6_0_323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7" name="Google Shape;737;g32bd0bb07b6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32bd0bb07b6_0_376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g32bd0bb07b6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32bd0bb07b6_0_429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1" name="Google Shape;761;g32bd0bb07b6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32bd0bb07b6_0_482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g32bd0bb07b6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32bd0bb07b6_0_534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4" name="Google Shape;784;g32bd0bb07b6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32bd0bb07b6_0_586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5" name="Google Shape;795;g32bd0bb07b6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g32bd0bb07b6_0_638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6" name="Google Shape;806;g32bd0bb07b6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32bd0bb07b6_0_690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7" name="Google Shape;817;g32bd0bb07b6_0_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8" name="Google Shape;828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9" name="Google Shape;839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g32dc21b3944_0_1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0" name="Google Shape;850;g32dc21b394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1" name="Google Shape;861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1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2" name="Google Shape;87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3" name="Google Shape;883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4" name="Google Shape;894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5" name="Google Shape;905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6" name="Google Shape;91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7" name="Google Shape;92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8" name="Google Shape;93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9" name="Google Shape;94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32bd0bb07b6_0_59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g32bd0bb07b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0" name="Google Shape;96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2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1" name="Google Shape;97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2" name="Google Shape;982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3" name="Google Shape;993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4" name="Google Shape;1004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2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5" name="Google Shape;101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6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6" name="Google Shape;1026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6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7" name="Google Shape;1037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8" name="Google Shape;104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9" name="Google Shape;105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32bd0bb07b6_0_117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5" name="Google Shape;675;g32bd0bb07b6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0" name="Google Shape;1070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9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1" name="Google Shape;108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2" name="Google Shape;1092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3" name="Google Shape;110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3" name="Google Shape;1113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3" name="Google Shape;112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4" name="Google Shape;1134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5" name="Google Shape;1145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6" name="Google Shape;115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7" name="Google Shape;116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5" name="Google Shape;6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8" name="Google Shape;1178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9" name="Google Shape;1189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6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0" name="Google Shape;1200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6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1" name="Google Shape;1211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0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1221;p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2" name="Google Shape;1222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3" name="Google Shape;1233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3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p7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5" name="Google Shape;1245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4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Google Shape;1255;p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6" name="Google Shape;1256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5" name="Shape 1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" name="Google Shape;1266;p7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7" name="Google Shape;1267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6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7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8" name="Google Shape;1278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5" name="Google Shape;69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p7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9" name="Google Shape;1289;p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8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p7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0" name="Google Shape;1300;p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9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Google Shape;1310;p7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1" name="Google Shape;1311;p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0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7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2" name="Google Shape;1322;p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gd1e8b8c1a0_1_2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3" name="Google Shape;1333;gd1e8b8c1a0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32bd0bb07b6_0_168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g32bd0bb07b6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32bd0bb07b6_0_219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g32bd0bb07b6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32bd0bb07b6_0_270:notes"/>
          <p:cNvSpPr/>
          <p:nvPr>
            <p:ph idx="2" type="sldImg"/>
          </p:nvPr>
        </p:nvSpPr>
        <p:spPr>
          <a:xfrm>
            <a:off x="146799" y="685800"/>
            <a:ext cx="656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5" name="Google Shape;725;g32bd0bb07b6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1" name="Google Shape;11;p8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2" name="Google Shape;12;p8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9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98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431" name="Google Shape;431;p98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432" name="Google Shape;432;p9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9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5" name="Google Shape;435;p198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6" name="Google Shape;436;p19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9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9" name="Google Shape;439;p199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0" name="Google Shape;440;p199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1" name="Google Shape;441;p19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4" name="Google Shape;444;p20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01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47" name="Google Shape;447;p201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8" name="Google Shape;448;p20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02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51" name="Google Shape;451;p20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03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203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55" name="Google Shape;455;p20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56" name="Google Shape;456;p203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7" name="Google Shape;457;p20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04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0" name="Google Shape;460;p20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05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63" name="Google Shape;463;p205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4" name="Google Shape;464;p20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3" name="Google Shape;53;p4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4" name="Google Shape;54;p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0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0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473" name="Google Shape;473;p10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474" name="Google Shape;474;p10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1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7" name="Google Shape;477;p216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8" name="Google Shape;478;p2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1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1" name="Google Shape;481;p217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82" name="Google Shape;482;p217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83" name="Google Shape;483;p2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1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6" name="Google Shape;486;p2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19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89" name="Google Shape;489;p219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90" name="Google Shape;490;p2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20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93" name="Google Shape;493;p2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21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221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97" name="Google Shape;497;p22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98" name="Google Shape;498;p221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9" name="Google Shape;499;p2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222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2" name="Google Shape;502;p2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23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05" name="Google Shape;505;p223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6" name="Google Shape;506;p2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0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15" name="Google Shape;515;p10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16" name="Google Shape;516;p10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0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9" name="Google Shape;519;p20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0" name="Google Shape;520;p20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0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3" name="Google Shape;523;p208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24" name="Google Shape;524;p208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25" name="Google Shape;525;p20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20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8" name="Google Shape;528;p2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10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531" name="Google Shape;531;p210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32" name="Google Shape;532;p2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211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535" name="Google Shape;535;p2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12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212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539" name="Google Shape;539;p21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540" name="Google Shape;540;p212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1" name="Google Shape;541;p2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13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4" name="Google Shape;544;p2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14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47" name="Google Shape;547;p214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8" name="Google Shape;548;p2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4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2" name="Google Shape;62;p4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3" name="Google Shape;63;p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0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57" name="Google Shape;557;p10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58" name="Google Shape;558;p10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2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1" name="Google Shape;561;p22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2" name="Google Shape;562;p2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2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5" name="Google Shape;565;p22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66" name="Google Shape;566;p22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67" name="Google Shape;567;p2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22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0" name="Google Shape;570;p2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2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573" name="Google Shape;573;p22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74" name="Google Shape;574;p2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2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577" name="Google Shape;577;p2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23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3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581" name="Google Shape;581;p23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582" name="Google Shape;582;p23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3" name="Google Shape;583;p2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3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6" name="Google Shape;586;p2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232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89" name="Google Shape;589;p23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0" name="Google Shape;590;p2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0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99" name="Google Shape;599;p10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600" name="Google Shape;600;p10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107"/>
          <p:cNvSpPr txBox="1"/>
          <p:nvPr>
            <p:ph type="title"/>
          </p:nvPr>
        </p:nvSpPr>
        <p:spPr>
          <a:xfrm>
            <a:off x="259642" y="1663590"/>
            <a:ext cx="7097541" cy="651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9pPr>
          </a:lstStyle>
          <a:p/>
        </p:txBody>
      </p:sp>
      <p:sp>
        <p:nvSpPr>
          <p:cNvPr id="603" name="Google Shape;603;p10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0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6" name="Google Shape;606;p108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7" name="Google Shape;607;p10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0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0" name="Google Shape;610;p109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1" name="Google Shape;611;p109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2" name="Google Shape;612;p1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1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5" name="Google Shape;615;p1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111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618" name="Google Shape;618;p111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9" name="Google Shape;619;p1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112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622" name="Google Shape;622;p1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113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13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626" name="Google Shape;626;p11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627" name="Google Shape;627;p113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8" name="Google Shape;628;p1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14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1" name="Google Shape;631;p1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69" name="Google Shape;69;p4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70" name="Google Shape;70;p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115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634" name="Google Shape;634;p115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5" name="Google Shape;635;p1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73" name="Google Shape;73;p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77" name="Google Shape;77;p5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78" name="Google Shape;78;p5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2" name="Google Shape;82;p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2"/>
          <p:cNvSpPr txBox="1"/>
          <p:nvPr>
            <p:ph hasCustomPrompt="1"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>
            <a:r>
              <a:t>xx%</a:t>
            </a:r>
          </a:p>
        </p:txBody>
      </p:sp>
      <p:sp>
        <p:nvSpPr>
          <p:cNvPr id="85" name="Google Shape;85;p5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1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95" name="Google Shape;95;p8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96" name="Google Shape;96;p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9" name="Google Shape;99;p144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0" name="Google Shape;100;p1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145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04" name="Google Shape;104;p145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05" name="Google Shape;105;p1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1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7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11" name="Google Shape;111;p147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12" name="Google Shape;112;p1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8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15" name="Google Shape;115;p1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9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49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119" name="Google Shape;119;p149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120" name="Google Shape;120;p149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1" name="Google Shape;121;p1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0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1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1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127" name="Google Shape;127;p151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8" name="Google Shape;128;p1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118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" name="Google Shape;20;p118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1" name="Google Shape;21;p1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37" name="Google Shape;137;p8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38" name="Google Shape;138;p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1" name="Google Shape;141;p13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2" name="Google Shape;142;p13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5" name="Google Shape;145;p13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46" name="Google Shape;146;p13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47" name="Google Shape;147;p13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0" name="Google Shape;150;p13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53" name="Google Shape;153;p13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54" name="Google Shape;154;p13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57" name="Google Shape;157;p13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4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161" name="Google Shape;161;p14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162" name="Google Shape;162;p14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3" name="Google Shape;163;p14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4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6" name="Google Shape;166;p14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2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169" name="Google Shape;169;p14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0" name="Google Shape;170;p14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1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1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79" name="Google Shape;179;p8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80" name="Google Shape;180;p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" name="Google Shape;183;p126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4" name="Google Shape;184;p1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7" name="Google Shape;187;p127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88" name="Google Shape;188;p127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89" name="Google Shape;189;p1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2" name="Google Shape;192;p1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9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95" name="Google Shape;195;p129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6" name="Google Shape;196;p1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0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99" name="Google Shape;199;p1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1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31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03" name="Google Shape;203;p13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04" name="Google Shape;204;p131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5" name="Google Shape;205;p1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2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8" name="Google Shape;208;p1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3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11" name="Google Shape;211;p133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2" name="Google Shape;212;p1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0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" name="Google Shape;27;p120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" name="Google Shape;28;p1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8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21" name="Google Shape;221;p88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22" name="Google Shape;222;p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5" name="Google Shape;225;p15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6" name="Google Shape;226;p1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9" name="Google Shape;229;p154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0" name="Google Shape;230;p154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1" name="Google Shape;231;p15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" name="Google Shape;234;p15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6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37" name="Google Shape;237;p156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8" name="Google Shape;238;p15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7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41" name="Google Shape;241;p15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8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58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45" name="Google Shape;245;p158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46" name="Google Shape;246;p158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7" name="Google Shape;247;p15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59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0" name="Google Shape;250;p15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0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53" name="Google Shape;253;p160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4" name="Google Shape;254;p16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1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1" name="Google Shape;31;p1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6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63" name="Google Shape;263;p9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64" name="Google Shape;264;p9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6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7" name="Google Shape;267;p162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8" name="Google Shape;268;p16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1" name="Google Shape;271;p163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72" name="Google Shape;272;p163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73" name="Google Shape;273;p16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6" name="Google Shape;276;p16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65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9" name="Google Shape;279;p165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0" name="Google Shape;280;p16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66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83" name="Google Shape;283;p16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67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67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87" name="Google Shape;287;p167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88" name="Google Shape;288;p167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9" name="Google Shape;289;p16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8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2" name="Google Shape;292;p16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9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95" name="Google Shape;295;p169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6" name="Google Shape;296;p16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2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22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5" name="Google Shape;35;p12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6" name="Google Shape;36;p122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1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05" name="Google Shape;305;p9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06" name="Google Shape;306;p9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7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9" name="Google Shape;309;p17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0" name="Google Shape;310;p17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7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3" name="Google Shape;313;p172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14" name="Google Shape;314;p172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15" name="Google Shape;315;p17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7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8" name="Google Shape;318;p17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74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21" name="Google Shape;321;p174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2" name="Google Shape;322;p17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5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25" name="Google Shape;325;p17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76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76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29" name="Google Shape;329;p176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30" name="Google Shape;330;p176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1" name="Google Shape;331;p17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77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4" name="Google Shape;334;p17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78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37" name="Google Shape;337;p178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8" name="Google Shape;338;p17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23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7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9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47" name="Google Shape;347;p9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48" name="Google Shape;348;p9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8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1" name="Google Shape;351;p180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2" name="Google Shape;352;p18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8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5" name="Google Shape;355;p181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56" name="Google Shape;356;p181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57" name="Google Shape;357;p1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8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0" name="Google Shape;360;p1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83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63" name="Google Shape;363;p183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64" name="Google Shape;364;p1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84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67" name="Google Shape;367;p1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85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85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71" name="Google Shape;371;p185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72" name="Google Shape;372;p185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3" name="Google Shape;373;p1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86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6" name="Google Shape;376;p1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87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79" name="Google Shape;379;p187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0" name="Google Shape;380;p1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4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3" name="Google Shape;43;p124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9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89" name="Google Shape;389;p9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90" name="Google Shape;390;p9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3" name="Google Shape;393;p18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4" name="Google Shape;394;p18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9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7" name="Google Shape;397;p190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98" name="Google Shape;398;p190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99" name="Google Shape;399;p19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9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2" name="Google Shape;402;p19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92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05" name="Google Shape;405;p192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06" name="Google Shape;406;p19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93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09" name="Google Shape;409;p19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94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94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13" name="Google Shape;413;p194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14" name="Google Shape;414;p194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5" name="Google Shape;415;p19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95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8" name="Google Shape;418;p19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96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21" name="Google Shape;421;p196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2" name="Google Shape;422;p19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11" Type="http://schemas.openxmlformats.org/officeDocument/2006/relationships/theme" Target="../theme/theme8.xml"/><Relationship Id="rId10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8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11" Type="http://schemas.openxmlformats.org/officeDocument/2006/relationships/theme" Target="../theme/theme6.xml"/><Relationship Id="rId10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/Relationships>
</file>

<file path=ppt/slideMasters/_rels/slideMaster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24.xml"/><Relationship Id="rId11" Type="http://schemas.openxmlformats.org/officeDocument/2006/relationships/theme" Target="../theme/theme10.xml"/><Relationship Id="rId10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8.xml"/></Relationships>
</file>

<file path=ppt/slideMasters/_rels/slideMaster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11" Type="http://schemas.openxmlformats.org/officeDocument/2006/relationships/theme" Target="../theme/theme9.xml"/><Relationship Id="rId10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/Relationships>
</file>

<file path=ppt/slideMasters/_rels/slideMaster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0.xml"/><Relationship Id="rId12" Type="http://schemas.openxmlformats.org/officeDocument/2006/relationships/theme" Target="../theme/theme11.xml"/><Relationship Id="rId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14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11" Type="http://schemas.openxmlformats.org/officeDocument/2006/relationships/theme" Target="../theme/theme4.xml"/><Relationship Id="rId10" Type="http://schemas.openxmlformats.org/officeDocument/2006/relationships/slideLayout" Target="../slideLayouts/slideLayout30.xml"/><Relationship Id="rId9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11" Type="http://schemas.openxmlformats.org/officeDocument/2006/relationships/theme" Target="../theme/theme16.xml"/><Relationship Id="rId10" Type="http://schemas.openxmlformats.org/officeDocument/2006/relationships/slideLayout" Target="../slideLayouts/slideLayout40.xml"/><Relationship Id="rId9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11" Type="http://schemas.openxmlformats.org/officeDocument/2006/relationships/theme" Target="../theme/theme15.xml"/><Relationship Id="rId10" Type="http://schemas.openxmlformats.org/officeDocument/2006/relationships/slideLayout" Target="../slideLayouts/slideLayout50.xml"/><Relationship Id="rId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11" Type="http://schemas.openxmlformats.org/officeDocument/2006/relationships/theme" Target="../theme/theme7.xml"/><Relationship Id="rId10" Type="http://schemas.openxmlformats.org/officeDocument/2006/relationships/slideLayout" Target="../slideLayouts/slideLayout60.xml"/><Relationship Id="rId9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70.xml"/><Relationship Id="rId9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11" Type="http://schemas.openxmlformats.org/officeDocument/2006/relationships/theme" Target="../theme/theme12.xml"/><Relationship Id="rId10" Type="http://schemas.openxmlformats.org/officeDocument/2006/relationships/slideLayout" Target="../slideLayouts/slideLayout80.xml"/><Relationship Id="rId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11" Type="http://schemas.openxmlformats.org/officeDocument/2006/relationships/theme" Target="../theme/theme13.xml"/><Relationship Id="rId1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7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9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5" name="Google Shape;385;p9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6" name="Google Shape;386;p9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9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7" name="Google Shape;427;p9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8" name="Google Shape;428;p9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9" name="Google Shape;469;p9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0" name="Google Shape;470;p9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1" name="Google Shape;511;p10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2" name="Google Shape;512;p10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10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3" name="Google Shape;553;p10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4" name="Google Shape;554;p10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0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5" name="Google Shape;595;p10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6" name="Google Shape;596;p10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4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8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Google Shape;133;p8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5" name="Google Shape;175;p8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6" name="Google Shape;176;p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8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8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" name="Google Shape;259;p8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Google Shape;260;p8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9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1" name="Google Shape;301;p9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2" name="Google Shape;302;p9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9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3" name="Google Shape;343;p9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4" name="Google Shape;344;p9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4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4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4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4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4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4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6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32bd0bb07b6_0_0"/>
          <p:cNvSpPr txBox="1"/>
          <p:nvPr/>
        </p:nvSpPr>
        <p:spPr>
          <a:xfrm>
            <a:off x="3731601" y="340181"/>
            <a:ext cx="33018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00" lIns="74400" spcFirstLastPara="1" rIns="74400" wrap="square" tIns="744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</a:t>
            </a:r>
            <a:r>
              <a:rPr b="1" lang="en-US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OEL 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-US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SET</a:t>
            </a: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ALA</a:t>
            </a:r>
            <a:r>
              <a:rPr b="1" lang="en-US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g32bd0bb07b6_0_0"/>
          <p:cNvSpPr/>
          <p:nvPr/>
        </p:nvSpPr>
        <p:spPr>
          <a:xfrm>
            <a:off x="-3" y="3497120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400" lIns="74400" spcFirstLastPara="1" rIns="74400" wrap="square" tIns="74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4" name="Google Shape;644;g32bd0bb07b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47" y="431333"/>
            <a:ext cx="1904310" cy="1447032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g32bd0bb07b6_0_0"/>
          <p:cNvSpPr txBox="1"/>
          <p:nvPr/>
        </p:nvSpPr>
        <p:spPr>
          <a:xfrm>
            <a:off x="1522299" y="554239"/>
            <a:ext cx="31443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75" lIns="91475" spcFirstLastPara="1" rIns="91475" wrap="square" tIns="914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6" name="Google Shape;646;g32bd0bb07b6_0_0"/>
          <p:cNvCxnSpPr/>
          <p:nvPr/>
        </p:nvCxnSpPr>
        <p:spPr>
          <a:xfrm>
            <a:off x="-499" y="3495394"/>
            <a:ext cx="76320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7" name="Google Shape;647;g32bd0bb07b6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6"/>
            <a:ext cx="821008" cy="287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g32bd0bb07b6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7"/>
            <a:ext cx="1063387" cy="310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Google Shape;649;g32bd0bb07b6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71"/>
            <a:ext cx="551148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g32bd0bb07b6_0_0"/>
          <p:cNvSpPr txBox="1"/>
          <p:nvPr/>
        </p:nvSpPr>
        <p:spPr>
          <a:xfrm>
            <a:off x="636526" y="2353563"/>
            <a:ext cx="6528900" cy="14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450" lIns="60450" spcFirstLastPara="1" rIns="60450" wrap="square" tIns="604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predloške za promicanje otvorenog obrazovanja.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32bd0bb07b6_0_323"/>
          <p:cNvSpPr txBox="1"/>
          <p:nvPr/>
        </p:nvSpPr>
        <p:spPr>
          <a:xfrm>
            <a:off x="2093586" y="224419"/>
            <a:ext cx="4929300" cy="9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trebaju biti: 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0" name="Google Shape;740;g32bd0bb07b6_0_323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g32bd0bb07b6_0_323"/>
          <p:cNvSpPr txBox="1"/>
          <p:nvPr/>
        </p:nvSpPr>
        <p:spPr>
          <a:xfrm>
            <a:off x="2093579" y="1538758"/>
            <a:ext cx="46047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u bilo kojem trenutku i na bilo kojem mjestu za sve, uključujući osobe s invaliditetom te pojedince iz marginaliziranih ili ugroženih društvenih skupina."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2" name="Google Shape;742;g32bd0bb07b6_0_3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3" name="Google Shape;743;g32bd0bb07b6_0_323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4" name="Google Shape;744;g32bd0bb07b6_0_3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322844" cy="1005186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g32bd0bb07b6_0_323"/>
          <p:cNvSpPr txBox="1"/>
          <p:nvPr/>
        </p:nvSpPr>
        <p:spPr>
          <a:xfrm>
            <a:off x="416241" y="200519"/>
            <a:ext cx="13620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6" name="Google Shape;746;g32bd0bb07b6_0_323"/>
          <p:cNvSpPr txBox="1"/>
          <p:nvPr/>
        </p:nvSpPr>
        <p:spPr>
          <a:xfrm>
            <a:off x="2088879" y="2718901"/>
            <a:ext cx="60621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32bd0bb07b6_0_376"/>
          <p:cNvSpPr txBox="1"/>
          <p:nvPr/>
        </p:nvSpPr>
        <p:spPr>
          <a:xfrm>
            <a:off x="2088878" y="210701"/>
            <a:ext cx="4120800" cy="9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mogu: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g32bd0bb07b6_0_376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g32bd0bb07b6_0_376"/>
          <p:cNvSpPr txBox="1"/>
          <p:nvPr/>
        </p:nvSpPr>
        <p:spPr>
          <a:xfrm>
            <a:off x="2088879" y="1615389"/>
            <a:ext cx="3996000" cy="10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zadovoljiti potrebe pojedinih učenika te učinkovito promicati rodnu ravnopravnost i poticati inovativne pedagoške, didaktičke i metodološke pristupe."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4" name="Google Shape;754;g32bd0bb07b6_0_3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5" name="Google Shape;755;g32bd0bb07b6_0_376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6" name="Google Shape;756;g32bd0bb07b6_0_3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322844" cy="1005186"/>
          </a:xfrm>
          <a:prstGeom prst="rect">
            <a:avLst/>
          </a:prstGeom>
          <a:noFill/>
          <a:ln>
            <a:noFill/>
          </a:ln>
        </p:spPr>
      </p:pic>
      <p:sp>
        <p:nvSpPr>
          <p:cNvPr id="757" name="Google Shape;757;g32bd0bb07b6_0_376"/>
          <p:cNvSpPr txBox="1"/>
          <p:nvPr/>
        </p:nvSpPr>
        <p:spPr>
          <a:xfrm>
            <a:off x="416241" y="200519"/>
            <a:ext cx="13620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8" name="Google Shape;758;g32bd0bb07b6_0_376"/>
          <p:cNvSpPr txBox="1"/>
          <p:nvPr/>
        </p:nvSpPr>
        <p:spPr>
          <a:xfrm>
            <a:off x="2088879" y="2718901"/>
            <a:ext cx="6062100" cy="6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32bd0bb07b6_0_429"/>
          <p:cNvSpPr txBox="1"/>
          <p:nvPr/>
        </p:nvSpPr>
        <p:spPr>
          <a:xfrm>
            <a:off x="1904375" y="38625"/>
            <a:ext cx="5518500" cy="13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</a:t>
            </a:r>
            <a:r>
              <a:rPr b="1" lang="en-US" sz="19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=</a:t>
            </a: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 </a:t>
            </a:r>
            <a:r>
              <a:rPr b="1" lang="en-US" sz="19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odgovarajuće pedagoške metodologije </a:t>
            </a:r>
            <a:r>
              <a:rPr b="1" lang="en-US" sz="19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jasno definirani ishodi učenja </a:t>
            </a:r>
            <a:r>
              <a:rPr b="1" lang="en-US" sz="19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raznolikost obrazovnih aktivnosti </a:t>
            </a:r>
            <a:r>
              <a:rPr b="1" lang="en-US" sz="19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-US" sz="1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4" name="Google Shape;764;g32bd0bb07b6_0_429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g32bd0bb07b6_0_429"/>
          <p:cNvSpPr txBox="1"/>
          <p:nvPr/>
        </p:nvSpPr>
        <p:spPr>
          <a:xfrm>
            <a:off x="1904374" y="1582509"/>
            <a:ext cx="4422000" cy="1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širi spektar inovativnih pedagoških opcija koje potiču nastavnike i učenike da postanu aktivniji sudionici obrazovnih procesa te kreatori sadržaja unutar raznolikih i inkluzivnih društava znanja."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6" name="Google Shape;766;g32bd0bb07b6_0_4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7" name="Google Shape;767;g32bd0bb07b6_0_429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8" name="Google Shape;768;g32bd0bb07b6_0_4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322844" cy="1005186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g32bd0bb07b6_0_429"/>
          <p:cNvSpPr txBox="1"/>
          <p:nvPr/>
        </p:nvSpPr>
        <p:spPr>
          <a:xfrm>
            <a:off x="416241" y="200519"/>
            <a:ext cx="13620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0" name="Google Shape;770;g32bd0bb07b6_0_429"/>
          <p:cNvSpPr txBox="1"/>
          <p:nvPr/>
        </p:nvSpPr>
        <p:spPr>
          <a:xfrm>
            <a:off x="1904379" y="2691601"/>
            <a:ext cx="6062100" cy="6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32bd0bb07b6_0_482"/>
          <p:cNvSpPr/>
          <p:nvPr/>
        </p:nvSpPr>
        <p:spPr>
          <a:xfrm>
            <a:off x="0" y="-39793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6" name="Google Shape;776;g32bd0bb07b6_0_482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Google Shape;777;g32bd0bb07b6_0_482"/>
          <p:cNvSpPr txBox="1"/>
          <p:nvPr/>
        </p:nvSpPr>
        <p:spPr>
          <a:xfrm>
            <a:off x="2677406" y="1015706"/>
            <a:ext cx="4530900" cy="15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Osiguravanje trajnog pristupa: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resursima i nakon što završe svoj obrazovni program.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8" name="Google Shape;778;g32bd0bb07b6_0_482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9" name="Google Shape;779;g32bd0bb07b6_0_4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g32bd0bb07b6_0_482"/>
          <p:cNvSpPr/>
          <p:nvPr/>
        </p:nvSpPr>
        <p:spPr>
          <a:xfrm>
            <a:off x="1106955" y="1118954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g32bd0bb07b6_0_482"/>
          <p:cNvSpPr txBox="1"/>
          <p:nvPr/>
        </p:nvSpPr>
        <p:spPr>
          <a:xfrm>
            <a:off x="0" y="1164350"/>
            <a:ext cx="24744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32bd0bb07b6_0_534"/>
          <p:cNvSpPr/>
          <p:nvPr/>
        </p:nvSpPr>
        <p:spPr>
          <a:xfrm>
            <a:off x="0" y="-39793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g32bd0bb07b6_0_534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g32bd0bb07b6_0_534"/>
          <p:cNvSpPr txBox="1"/>
          <p:nvPr/>
        </p:nvSpPr>
        <p:spPr>
          <a:xfrm>
            <a:off x="2660787" y="493921"/>
            <a:ext cx="4540500" cy="26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inkluziji: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se mogu prilagoditi kako bi odražavali profile i scenarije studenata, odgovarajući na potrebe inkluzije na različitim razinama.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89" name="Google Shape;789;g32bd0bb07b6_0_534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90" name="Google Shape;790;g32bd0bb07b6_0_5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791" name="Google Shape;791;g32bd0bb07b6_0_534"/>
          <p:cNvSpPr/>
          <p:nvPr/>
        </p:nvSpPr>
        <p:spPr>
          <a:xfrm>
            <a:off x="1106955" y="1118954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g32bd0bb07b6_0_534"/>
          <p:cNvSpPr txBox="1"/>
          <p:nvPr/>
        </p:nvSpPr>
        <p:spPr>
          <a:xfrm>
            <a:off x="1" y="1164346"/>
            <a:ext cx="24243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32bd0bb07b6_0_586"/>
          <p:cNvSpPr/>
          <p:nvPr/>
        </p:nvSpPr>
        <p:spPr>
          <a:xfrm>
            <a:off x="0" y="-39793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g32bd0bb07b6_0_586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g32bd0bb07b6_0_586"/>
          <p:cNvSpPr txBox="1"/>
          <p:nvPr/>
        </p:nvSpPr>
        <p:spPr>
          <a:xfrm>
            <a:off x="2622761" y="214185"/>
            <a:ext cx="4712700" cy="30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raznolikosti učenja</a:t>
            </a:r>
            <a:r>
              <a:rPr lang="en-US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sadržaji (OER) su dostupni s bilo kojeg mjesta u bilo koje vrijeme, više puta (i nemojte podcijeniti vrijednost ponavljanja!) te na raznim uređajima i u različitim formatima. Otvoreni obrazovni sadržaji (OER) također podržavaju neformalna i manje formalna okruženja za učenje. Otvoreni obrazovni sadržaji (OER) također podržavaju neformalna i manje formalna okruženja za učenje.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0" name="Google Shape;800;g32bd0bb07b6_0_586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1" name="Google Shape;801;g32bd0bb07b6_0_5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g32bd0bb07b6_0_586"/>
          <p:cNvSpPr/>
          <p:nvPr/>
        </p:nvSpPr>
        <p:spPr>
          <a:xfrm>
            <a:off x="1106955" y="1118954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g32bd0bb07b6_0_586"/>
          <p:cNvSpPr txBox="1"/>
          <p:nvPr/>
        </p:nvSpPr>
        <p:spPr>
          <a:xfrm>
            <a:off x="0" y="1164346"/>
            <a:ext cx="2481600" cy="13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32bd0bb07b6_0_638"/>
          <p:cNvSpPr/>
          <p:nvPr/>
        </p:nvSpPr>
        <p:spPr>
          <a:xfrm>
            <a:off x="0" y="-39793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g32bd0bb07b6_0_638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0" name="Google Shape;810;g32bd0bb07b6_0_638"/>
          <p:cNvSpPr txBox="1"/>
          <p:nvPr/>
        </p:nvSpPr>
        <p:spPr>
          <a:xfrm>
            <a:off x="2690191" y="674843"/>
            <a:ext cx="4535700" cy="26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cjeloživotnog učenja: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svima, bez obzira na dob, u bilo kojem trenutku kada netko želi nešto naučiti ili osvježiti svoje znanje.</a:t>
            </a:r>
            <a:endParaRPr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1" name="Google Shape;811;g32bd0bb07b6_0_638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12" name="Google Shape;812;g32bd0bb07b6_0_6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13" name="Google Shape;813;g32bd0bb07b6_0_638"/>
          <p:cNvSpPr/>
          <p:nvPr/>
        </p:nvSpPr>
        <p:spPr>
          <a:xfrm>
            <a:off x="1106955" y="1118954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g32bd0bb07b6_0_638"/>
          <p:cNvSpPr txBox="1"/>
          <p:nvPr/>
        </p:nvSpPr>
        <p:spPr>
          <a:xfrm>
            <a:off x="0" y="1164346"/>
            <a:ext cx="24570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32bd0bb07b6_0_690"/>
          <p:cNvSpPr/>
          <p:nvPr/>
        </p:nvSpPr>
        <p:spPr>
          <a:xfrm>
            <a:off x="0" y="-39793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g32bd0bb07b6_0_690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g32bd0bb07b6_0_690"/>
          <p:cNvSpPr txBox="1"/>
          <p:nvPr/>
        </p:nvSpPr>
        <p:spPr>
          <a:xfrm>
            <a:off x="2615443" y="492499"/>
            <a:ext cx="4502700" cy="26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na korištenje starije verzije određenih publikacija; s otvorenim obrazovnim sadržajima (OER-rima) to nije problem.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2" name="Google Shape;822;g32bd0bb07b6_0_690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3" name="Google Shape;823;g32bd0bb07b6_0_6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g32bd0bb07b6_0_690"/>
          <p:cNvSpPr/>
          <p:nvPr/>
        </p:nvSpPr>
        <p:spPr>
          <a:xfrm>
            <a:off x="1106955" y="1118954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g32bd0bb07b6_0_690"/>
          <p:cNvSpPr txBox="1"/>
          <p:nvPr/>
        </p:nvSpPr>
        <p:spPr>
          <a:xfrm>
            <a:off x="0" y="1164346"/>
            <a:ext cx="24897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5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p5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55"/>
          <p:cNvSpPr txBox="1"/>
          <p:nvPr/>
        </p:nvSpPr>
        <p:spPr>
          <a:xfrm>
            <a:off x="2665514" y="173035"/>
            <a:ext cx="48891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sadržaje (OER) postižu jednako dobre ili bolje rezultate u usporedbi s onima koji koriste tradicionalne obrazovne materijale.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33" name="Google Shape;833;p5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34" name="Google Shape;834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5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55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5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2" name="Google Shape;842;p5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56"/>
          <p:cNvSpPr txBox="1"/>
          <p:nvPr/>
        </p:nvSpPr>
        <p:spPr>
          <a:xfrm>
            <a:off x="2643364" y="637010"/>
            <a:ext cx="4889100" cy="22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dostupni su od samog početka nastave, što znači da ih studenti mogu odmah koristiti.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44" name="Google Shape;844;p5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45" name="Google Shape;84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46" name="Google Shape;846;p5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56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2"/>
          <p:cNvSpPr txBox="1"/>
          <p:nvPr/>
        </p:nvSpPr>
        <p:spPr>
          <a:xfrm>
            <a:off x="77575" y="-10075"/>
            <a:ext cx="7435800" cy="39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Dobrodošli u set alata o prednostima otvorenog obrazovanja! 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alata (slideova, letaka i kartica) koji je pripremila Europska mreža knjižničara otvorenog obrazovanja (</a:t>
            </a:r>
            <a:r>
              <a:rPr lang="en-US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European Network of Open Education Librarians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ENOEL). Cilj ovog seta alata je pomoći u podizanju svijesti o važnosti otvorenog obrazovanja te istaknuti prednosti za studente, nastavnike, institucije, društvo i knjižničare.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set sadrži predloške </a:t>
            </a: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kartica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*dimenzije slideova odgovaraju dimenzijama kartica kako bi se osiguralo njihovo optimalno prikazivanje prilikom objavljivanja na društvenim mrežama. Svaki slide možete preuzeti zasebno kao JPG sliku.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predloške izravno onakve kakvi jesu ili ih prilagoditi svojim specifičnim potrebama.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predložak bez prilagodbe, jednostavno preuzmite cijelu prezentaciju ili pojedinačni slide koji želite koristiti.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</a:t>
            </a: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želite prilagoditi predložak svojim potrebama, potrebno je: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svojim potrebama (dodajte logotip svoje organizacije te unesite bilo koju drugu promjenu koju smatrate prikladnom).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"Ovo djelo je izvedenica [naziv datoteke (npr. Croatian_3. OE Benefits - ENOEL cards)] [poveznica na izvor: </a:t>
            </a:r>
            <a:r>
              <a:rPr lang="en-US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en-US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 (ENOEL), </a:t>
            </a:r>
            <a:r>
              <a:rPr lang="en-US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pronaći kratak opis organizacije prezentacije i prijedloge za korištenje pojedinih slideova. Ovo su samo prijedlozi; potičemo vas da ih prilagodite i izradite alate koji odgovaraju vašim potrebama.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 3 - 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prikazuje primjer kako se predložak može prilagoditi, uključujući postavljanje logotipa vaše organizacije i izjave o atribuciji.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Slideovi 4–12 - 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Slideovi 4–12 - mogu se tretirati kao „teaseri“; postavljaju osnovna pitanja i predstavljaju osnove otvorenih obrazovnih sadržaja (OER). Možete ih koristiti kao uvod u svoju prezentaciju kako biste potaknuli znatiželju.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Slideovi 13–63 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- prikazuju prednosti otvorenog obrazovanja (OE) za pet različitih skupina korisnika: studente (žuta pozadina), nastavnike (narančasta pozadina), institucije (tirkizna pozadina), za sve (bijela pozadina) i za knjižničare (plava pozadina). Možete ih koristiti kako biste se obratili tim specifičnim skupinama korisnika.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32dc21b3944_0_1"/>
          <p:cNvSpPr/>
          <p:nvPr/>
        </p:nvSpPr>
        <p:spPr>
          <a:xfrm>
            <a:off x="0" y="-39794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3" name="Google Shape;853;g32dc21b3944_0_1"/>
          <p:cNvSpPr/>
          <p:nvPr/>
        </p:nvSpPr>
        <p:spPr>
          <a:xfrm>
            <a:off x="0" y="3500975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g32dc21b3944_0_1"/>
          <p:cNvSpPr txBox="1"/>
          <p:nvPr/>
        </p:nvSpPr>
        <p:spPr>
          <a:xfrm>
            <a:off x="2665514" y="173047"/>
            <a:ext cx="48891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kvalitetu: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unapređenje kvalitete i stalna ažuriranja, zajedno s brzom diseminacijom, čime se osigurava aktualnost informacija.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55" name="Google Shape;855;g32dc21b3944_0_1"/>
          <p:cNvCxnSpPr/>
          <p:nvPr/>
        </p:nvCxnSpPr>
        <p:spPr>
          <a:xfrm>
            <a:off x="0" y="3500975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6" name="Google Shape;856;g32dc21b3944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g32dc21b3944_0_1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g32dc21b3944_0_1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5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4" name="Google Shape;864;p5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57"/>
          <p:cNvSpPr txBox="1"/>
          <p:nvPr/>
        </p:nvSpPr>
        <p:spPr>
          <a:xfrm>
            <a:off x="2685300" y="810226"/>
            <a:ext cx="4889100" cy="17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vještine.</a:t>
            </a:r>
            <a:endParaRPr b="0" i="0" sz="3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6" name="Google Shape;866;p5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67" name="Google Shape;867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68" name="Google Shape;868;p5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57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1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19"/>
          <p:cNvSpPr txBox="1"/>
          <p:nvPr/>
        </p:nvSpPr>
        <p:spPr>
          <a:xfrm>
            <a:off x="2623270" y="810235"/>
            <a:ext cx="4881900" cy="13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 i više od toga: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korištenja.</a:t>
            </a:r>
            <a:endParaRPr b="0" i="0" sz="3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77" name="Google Shape;877;p1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8" name="Google Shape;87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1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19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5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5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58"/>
          <p:cNvSpPr txBox="1"/>
          <p:nvPr/>
        </p:nvSpPr>
        <p:spPr>
          <a:xfrm>
            <a:off x="2633283" y="212206"/>
            <a:ext cx="48819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osigurajte bolju budućnost (SDG 4: „osigurajte inkluzivno i pravedno kvalitetno obrazovanje te unaprijedite mogućnosti cjeloživotnog učenja za sve.“)</a:t>
            </a:r>
            <a:endParaRPr b="0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88" name="Google Shape;888;p5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89" name="Google Shape;88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5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58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5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59"/>
          <p:cNvSpPr txBox="1"/>
          <p:nvPr/>
        </p:nvSpPr>
        <p:spPr>
          <a:xfrm>
            <a:off x="2631508" y="397155"/>
            <a:ext cx="48819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i ideje koristeći različite izvore (odnosno mogu ponoviti isti koncept uz drugačije objašnjenje).</a:t>
            </a:r>
            <a:endParaRPr b="0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99" name="Google Shape;899;p5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00" name="Google Shape;900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01" name="Google Shape;901;p5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2" name="Google Shape;902;p59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6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6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60"/>
          <p:cNvSpPr txBox="1"/>
          <p:nvPr/>
        </p:nvSpPr>
        <p:spPr>
          <a:xfrm>
            <a:off x="2633275" y="609525"/>
            <a:ext cx="45324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studentima da djeluju kao partneri u zajedničkom stvaranju, od čega i sami imaju koristi.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0" name="Google Shape;910;p6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1" name="Google Shape;91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6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60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2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2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21"/>
          <p:cNvSpPr txBox="1"/>
          <p:nvPr/>
        </p:nvSpPr>
        <p:spPr>
          <a:xfrm>
            <a:off x="2641551" y="8950"/>
            <a:ext cx="48663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Dopustite prilagodbu: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(djelomično ili u potpunosti) prilagoditi otvorene obrazovne sadržaje (OER), stvarajući optimalnu kombinaciju obrazovnih materijala za svako iskustvo učenja, čime kontinuirano unapređuju kvalitetu OER-a.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21" name="Google Shape;921;p2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2" name="Google Shape;92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21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21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2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0" name="Google Shape;930;p2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22"/>
          <p:cNvSpPr txBox="1"/>
          <p:nvPr/>
        </p:nvSpPr>
        <p:spPr>
          <a:xfrm>
            <a:off x="2602225" y="193600"/>
            <a:ext cx="48129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otvorene pedagoške prakse: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otvorenim obrazovnim sadržajima (OER) studenti su duboko uključeni u obrazovni proces i u izradu obrazovnih materijala, čime ih pod vodstvom nastavnika u biti prisvajaju kao vlastite.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2" name="Google Shape;932;p2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3" name="Google Shape;93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22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5" name="Google Shape;935;p22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2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p2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p23"/>
          <p:cNvSpPr txBox="1"/>
          <p:nvPr/>
        </p:nvSpPr>
        <p:spPr>
          <a:xfrm>
            <a:off x="2613900" y="378413"/>
            <a:ext cx="47466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ugled: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sadržaji (OER) povećavaju ugled nastavnika na lokalnoj i globalnoj razini, istovremeno pružajući nove prilike za suradnju s kolegama diljem svijeta.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3" name="Google Shape;943;p2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4" name="Google Shape;94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2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p23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2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2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24"/>
          <p:cNvSpPr txBox="1"/>
          <p:nvPr/>
        </p:nvSpPr>
        <p:spPr>
          <a:xfrm>
            <a:off x="2630984" y="732246"/>
            <a:ext cx="39972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radno opterećenje: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ne moraju svaki put iznova stvarati materijale, već mogu ponovno koristiti ono što već postoji.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4" name="Google Shape;954;p2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5" name="Google Shape;95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56" name="Google Shape;956;p2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24"/>
          <p:cNvSpPr txBox="1"/>
          <p:nvPr/>
        </p:nvSpPr>
        <p:spPr>
          <a:xfrm>
            <a:off x="0" y="1164343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32bd0bb07b6_0_59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1" name="Google Shape;661;g32bd0bb07b6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1984875" cy="1508245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g32bd0bb07b6_0_59"/>
          <p:cNvSpPr txBox="1"/>
          <p:nvPr/>
        </p:nvSpPr>
        <p:spPr>
          <a:xfrm>
            <a:off x="1096240" y="1218439"/>
            <a:ext cx="3277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63" name="Google Shape;663;g32bd0bb07b6_0_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g32bd0bb07b6_0_59"/>
          <p:cNvSpPr txBox="1"/>
          <p:nvPr/>
        </p:nvSpPr>
        <p:spPr>
          <a:xfrm>
            <a:off x="1096231" y="3575058"/>
            <a:ext cx="44262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450" lIns="60450" spcFirstLastPara="1" rIns="60450" wrap="square" tIns="604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</a:t>
            </a:r>
            <a:r>
              <a:rPr lang="en-US" sz="700"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</a:t>
            </a:r>
            <a:r>
              <a:rPr lang="en-US" sz="700"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OE Benefits – ENOEL </a:t>
            </a:r>
            <a:r>
              <a:rPr lang="en-US" sz="700">
                <a:latin typeface="Open Sans"/>
                <a:ea typeface="Open Sans"/>
                <a:cs typeface="Open Sans"/>
                <a:sym typeface="Open Sans"/>
              </a:rPr>
              <a:t>cards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b="0" i="0" lang="en-US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-US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-US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US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5" name="Google Shape;665;g32bd0bb07b6_0_59"/>
          <p:cNvSpPr txBox="1"/>
          <p:nvPr/>
        </p:nvSpPr>
        <p:spPr>
          <a:xfrm>
            <a:off x="6266285" y="3631833"/>
            <a:ext cx="10683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450" lIns="60450" spcFirstLastPara="1" rIns="60450" wrap="square" tIns="604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1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6" name="Google Shape;666;g32bd0bb07b6_0_59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7" name="Google Shape;667;g32bd0bb07b6_0_59"/>
          <p:cNvSpPr txBox="1"/>
          <p:nvPr/>
        </p:nvSpPr>
        <p:spPr>
          <a:xfrm>
            <a:off x="5195314" y="374683"/>
            <a:ext cx="19119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</a:t>
            </a:r>
            <a:r>
              <a:rPr lang="en-US" sz="1100">
                <a:solidFill>
                  <a:srgbClr val="FF0000"/>
                </a:solidFill>
              </a:rPr>
              <a:t>JE</a:t>
            </a: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 PRILAGOĐAVANjA VAŠIM POTREBAMA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g32bd0bb07b6_0_59"/>
          <p:cNvSpPr txBox="1"/>
          <p:nvPr/>
        </p:nvSpPr>
        <p:spPr>
          <a:xfrm>
            <a:off x="5357393" y="2929059"/>
            <a:ext cx="22287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</a:t>
            </a:r>
            <a:r>
              <a:rPr lang="en-US" sz="1100">
                <a:solidFill>
                  <a:srgbClr val="FF0000"/>
                </a:solidFill>
              </a:rPr>
              <a:t>ustanove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g32bd0bb07b6_0_59"/>
          <p:cNvSpPr txBox="1"/>
          <p:nvPr/>
        </p:nvSpPr>
        <p:spPr>
          <a:xfrm>
            <a:off x="1872637" y="2929059"/>
            <a:ext cx="22287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g32bd0bb07b6_0_59"/>
          <p:cNvSpPr/>
          <p:nvPr/>
        </p:nvSpPr>
        <p:spPr>
          <a:xfrm>
            <a:off x="1653498" y="3203956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g32bd0bb07b6_0_59"/>
          <p:cNvSpPr/>
          <p:nvPr/>
        </p:nvSpPr>
        <p:spPr>
          <a:xfrm>
            <a:off x="6726155" y="3228172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g32bd0bb07b6_0_59"/>
          <p:cNvSpPr txBox="1"/>
          <p:nvPr/>
        </p:nvSpPr>
        <p:spPr>
          <a:xfrm>
            <a:off x="3145501" y="1100379"/>
            <a:ext cx="33036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otvoreni obrazovni </a:t>
            </a:r>
            <a:r>
              <a:rPr b="1" lang="en-US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sadržaji </a:t>
            </a: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(Open Educational Resources - OER)?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2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2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25"/>
          <p:cNvSpPr txBox="1"/>
          <p:nvPr/>
        </p:nvSpPr>
        <p:spPr>
          <a:xfrm>
            <a:off x="2709162" y="937807"/>
            <a:ext cx="45480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predstavljaju način za dobivanje novih ideja.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5" name="Google Shape;965;p2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6" name="Google Shape;96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67" name="Google Shape;967;p2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25"/>
          <p:cNvSpPr txBox="1"/>
          <p:nvPr/>
        </p:nvSpPr>
        <p:spPr>
          <a:xfrm>
            <a:off x="0" y="1164343"/>
            <a:ext cx="2473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2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2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26"/>
          <p:cNvSpPr txBox="1"/>
          <p:nvPr/>
        </p:nvSpPr>
        <p:spPr>
          <a:xfrm>
            <a:off x="2538608" y="235922"/>
            <a:ext cx="48918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aktivne pristupe: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osmisliti raznolike praktične strategije za podršku iskustvima učenja kroz rad, temeljenima na preradi i prilagodbi otvorenih obrazovnih sadržaja (OER).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76" name="Google Shape;976;p2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7" name="Google Shape;97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2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26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6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p6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61"/>
          <p:cNvSpPr txBox="1"/>
          <p:nvPr/>
        </p:nvSpPr>
        <p:spPr>
          <a:xfrm>
            <a:off x="2591195" y="178007"/>
            <a:ext cx="50865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vršnjacima, suradnja studenata i uključivanje stručnjaka dodatno se osnažuju i obogaćuju nastavnike zahvaljujući procesu koji omogućuju otvorene licence.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87" name="Google Shape;987;p6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8" name="Google Shape;988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Google Shape;989;p6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61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6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6" name="Google Shape;996;p6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62"/>
          <p:cNvSpPr txBox="1"/>
          <p:nvPr/>
        </p:nvSpPr>
        <p:spPr>
          <a:xfrm>
            <a:off x="2530321" y="154438"/>
            <a:ext cx="5086500" cy="34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pružaju prilike za unapređenje kvalitete nastavnih i obrazovnih materijala, omogućujući drugima da nadograđuju postojeće sadržaje i pružaju konstruktivne povratne informacije.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98" name="Google Shape;998;p6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9" name="Google Shape;999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6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62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6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6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63"/>
          <p:cNvSpPr txBox="1"/>
          <p:nvPr/>
        </p:nvSpPr>
        <p:spPr>
          <a:xfrm>
            <a:off x="2536450" y="500488"/>
            <a:ext cx="4726500" cy="24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nasljeđe: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 potaknut otvorenim obrazovnim sadržajima (OER) nastavlja se i nakon umirovljenja.</a:t>
            </a:r>
            <a:endParaRPr b="0" i="0" sz="3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9" name="Google Shape;1009;p6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0" name="Google Shape;1010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11" name="Google Shape;1011;p6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63"/>
          <p:cNvSpPr txBox="1"/>
          <p:nvPr/>
        </p:nvSpPr>
        <p:spPr>
          <a:xfrm>
            <a:off x="0" y="1164343"/>
            <a:ext cx="24816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19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sz="19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2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7"/>
          <p:cNvSpPr txBox="1"/>
          <p:nvPr/>
        </p:nvSpPr>
        <p:spPr>
          <a:xfrm>
            <a:off x="2618447" y="212203"/>
            <a:ext cx="45480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mogućnosti: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udžbenici s otvorenim obrazovnim sadržajima (OER) proširuju nastavne resurse i mogu jamčiti jednaku razinu kvalitete kao i tradicionalni udžbenici.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0" name="Google Shape;1020;p2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1" name="Google Shape;102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22" name="Google Shape;1022;p2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27"/>
          <p:cNvSpPr txBox="1"/>
          <p:nvPr/>
        </p:nvSpPr>
        <p:spPr>
          <a:xfrm>
            <a:off x="0" y="1164343"/>
            <a:ext cx="24651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27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6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6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64"/>
          <p:cNvSpPr txBox="1"/>
          <p:nvPr/>
        </p:nvSpPr>
        <p:spPr>
          <a:xfrm>
            <a:off x="2608322" y="212206"/>
            <a:ext cx="50085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akademsku slobodu: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otvorene licence za otvorene obrazovne sadržaje (OER) omogućuju nastavnicima redovito prilagođavanje i ažuriranje obrazovnih materijala za svoje kolegije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1" name="Google Shape;1031;p6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2" name="Google Shape;1032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33" name="Google Shape;1033;p6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4" name="Google Shape;1034;p64"/>
          <p:cNvSpPr txBox="1"/>
          <p:nvPr/>
        </p:nvSpPr>
        <p:spPr>
          <a:xfrm>
            <a:off x="0" y="1164343"/>
            <a:ext cx="24651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65"/>
          <p:cNvSpPr/>
          <p:nvPr/>
        </p:nvSpPr>
        <p:spPr>
          <a:xfrm>
            <a:off x="0" y="0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6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65"/>
          <p:cNvSpPr txBox="1"/>
          <p:nvPr/>
        </p:nvSpPr>
        <p:spPr>
          <a:xfrm>
            <a:off x="2595475" y="3900"/>
            <a:ext cx="4978800" cy="3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Pokažite inovativnost i kreativnost: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nastavnika može impresionirati potencijalne studente i sponzore, što može pridonijeti povećanju broja upisanih studenata na određenim kolegijima i povećati vrijednost pojedinih nastavnika.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2" name="Google Shape;1042;p6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3" name="Google Shape;1043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44" name="Google Shape;1044;p6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65"/>
          <p:cNvSpPr txBox="1"/>
          <p:nvPr/>
        </p:nvSpPr>
        <p:spPr>
          <a:xfrm>
            <a:off x="0" y="1169868"/>
            <a:ext cx="24651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19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sz="19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2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29"/>
          <p:cNvSpPr txBox="1"/>
          <p:nvPr/>
        </p:nvSpPr>
        <p:spPr>
          <a:xfrm>
            <a:off x="2692786" y="41911"/>
            <a:ext cx="4688400" cy="3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ekonomije razmjera:</a:t>
            </a:r>
            <a:r>
              <a:rPr lang="en-US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 besplatno su dostupni na internetu, pristupačni u tiskanom obliku, mogu se trajno pohraniti i lako ažurirati. Resursi koji bi inače bili namijenjeni kupovini udžbenika mogu se preusmjeriti na tehnologiju, unaprjeđenje nastave ili smanjenje duga.</a:t>
            </a:r>
            <a:endParaRPr b="0" i="0" sz="2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2" name="Google Shape;1052;p2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53" name="Google Shape;105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54" name="Google Shape;1054;p29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2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29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p3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30"/>
          <p:cNvSpPr txBox="1"/>
          <p:nvPr/>
        </p:nvSpPr>
        <p:spPr>
          <a:xfrm>
            <a:off x="2677405" y="432258"/>
            <a:ext cx="47835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profesionalnom razvoju nastavnika: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povećan pristup i korištenje OER-a potiče međuinstitucionalno učenje među nastavnicima, zajedno s unapređenjem kvalitete obrazovnih materijala.</a:t>
            </a:r>
            <a:endParaRPr b="1" i="0" sz="2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3" name="Google Shape;1063;p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64" name="Google Shape;10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65" name="Google Shape;1065;p30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3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30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32bd0bb07b6_0_117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8" name="Google Shape;678;g32bd0bb07b6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1984875" cy="1508245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32bd0bb07b6_0_117"/>
          <p:cNvSpPr txBox="1"/>
          <p:nvPr/>
        </p:nvSpPr>
        <p:spPr>
          <a:xfrm>
            <a:off x="1096240" y="1218439"/>
            <a:ext cx="3277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80" name="Google Shape;680;g32bd0bb07b6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1" name="Google Shape;681;g32bd0bb07b6_0_117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2" name="Google Shape;682;g32bd0bb07b6_0_117"/>
          <p:cNvSpPr txBox="1"/>
          <p:nvPr/>
        </p:nvSpPr>
        <p:spPr>
          <a:xfrm>
            <a:off x="3145501" y="1100379"/>
            <a:ext cx="33036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otvoreni obrazovn</a:t>
            </a:r>
            <a:r>
              <a:rPr b="1" lang="en-US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 sadržaji</a:t>
            </a: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(Open Educational Resources - OER)?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3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31"/>
          <p:cNvSpPr txBox="1"/>
          <p:nvPr/>
        </p:nvSpPr>
        <p:spPr>
          <a:xfrm>
            <a:off x="2690435" y="436885"/>
            <a:ext cx="44820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Maksimalno iskorištavanje javnih ulaganja: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resursi financirani iz javnih sredstava koriste se za stvaranje javnog znanja koje se dijeli među različitim institucijama uz smanjene dodatne troškove.</a:t>
            </a:r>
            <a:endParaRPr b="0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74" name="Google Shape;1074;p3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75" name="Google Shape;10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76" name="Google Shape;1076;p31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7" name="Google Shape;1077;p3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8" name="Google Shape;1078;p31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82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p3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32"/>
          <p:cNvSpPr txBox="1"/>
          <p:nvPr/>
        </p:nvSpPr>
        <p:spPr>
          <a:xfrm>
            <a:off x="2653060" y="353608"/>
            <a:ext cx="44085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samopromociji: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javna slika institucije može znatno profitirati od dijeljenja i ponovne upotrebe kvalitetnih otvorenih obrazovnih sadržaja (OER).</a:t>
            </a:r>
            <a:endParaRPr b="0" i="0" sz="3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85" name="Google Shape;1085;p3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86" name="Google Shape;108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87" name="Google Shape;1087;p32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3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9" name="Google Shape;1089;p32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3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33"/>
          <p:cNvSpPr txBox="1"/>
          <p:nvPr/>
        </p:nvSpPr>
        <p:spPr>
          <a:xfrm>
            <a:off x="2595050" y="494975"/>
            <a:ext cx="47568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međunarodnoj suradnji: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 OER-om povećava vidljivost institucije i poboljšava njezin ugled na međunarodnoj razini kroz aktivnu suradnju s drugim institucijama diljem svijeta</a:t>
            </a:r>
            <a:endParaRPr b="0" i="0" sz="3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6" name="Google Shape;1096;p3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97" name="Google Shape;109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98" name="Google Shape;1098;p33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3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33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3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34"/>
          <p:cNvSpPr txBox="1"/>
          <p:nvPr/>
        </p:nvSpPr>
        <p:spPr>
          <a:xfrm>
            <a:off x="2544351" y="180246"/>
            <a:ext cx="51456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regrutaciju: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korištenje otvorenih obrazovnih sadržaja (OER) povećava sudjelovanje u visokom obrazovanju proširujući pristup netradicionalnim studentima koji svoje obrazovne izbore temelje na kvaliteti ponuđenih obrazovnih materijala.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07" name="Google Shape;110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08" name="Google Shape;1108;p34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3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0" name="Google Shape;1110;p34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6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66"/>
          <p:cNvSpPr txBox="1"/>
          <p:nvPr/>
        </p:nvSpPr>
        <p:spPr>
          <a:xfrm>
            <a:off x="2601050" y="463138"/>
            <a:ext cx="4757100" cy="25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zadržavanje bivših studenata: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sadržaja (OER) bivšim studentima pomaže instituciji da održi aktivnu povezanost s njima.</a:t>
            </a:r>
            <a:endParaRPr b="0" i="0" sz="2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17" name="Google Shape;1117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18" name="Google Shape;1118;p66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6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66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36"/>
          <p:cNvSpPr/>
          <p:nvPr/>
        </p:nvSpPr>
        <p:spPr>
          <a:xfrm>
            <a:off x="0" y="0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3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36"/>
          <p:cNvSpPr txBox="1"/>
          <p:nvPr/>
        </p:nvSpPr>
        <p:spPr>
          <a:xfrm>
            <a:off x="2686568" y="585069"/>
            <a:ext cx="45186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široko dijeliti otključavanjem obrazovnih sadržaja putem licenci, dostupnih svima koji su zainteresirani.</a:t>
            </a:r>
            <a:endParaRPr b="0" i="0" sz="3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28" name="Google Shape;1128;p3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29" name="Google Shape;112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30" name="Google Shape;1130;p3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36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3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3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37"/>
          <p:cNvSpPr txBox="1"/>
          <p:nvPr/>
        </p:nvSpPr>
        <p:spPr>
          <a:xfrm>
            <a:off x="2567252" y="807967"/>
            <a:ext cx="4624500" cy="19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sadržaji financirani iz javnih sredstava dostupni su javnosti, mogu se ponovno koristiti i dijeliti.</a:t>
            </a:r>
            <a:endParaRPr b="0" i="0" sz="3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39" name="Google Shape;1139;p3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40" name="Google Shape;114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41" name="Google Shape;1141;p3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37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3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3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p38"/>
          <p:cNvSpPr txBox="1"/>
          <p:nvPr/>
        </p:nvSpPr>
        <p:spPr>
          <a:xfrm>
            <a:off x="2696836" y="177997"/>
            <a:ext cx="46227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cjeloživotno učenje: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biti u toku s novim znanjima i pružati mogućnosti kontinuiranog učenja pristupačnije je svima, smanjujući razlike između formalnih, neformalnih i informalnih prilika za učenje.</a:t>
            </a:r>
            <a:endParaRPr b="0" i="0" sz="3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50" name="Google Shape;1150;p3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51" name="Google Shape;115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52" name="Google Shape;1152;p3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3" name="Google Shape;1153;p38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57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p3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9" name="Google Shape;1159;p3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0" name="Google Shape;1160;p39"/>
          <p:cNvSpPr txBox="1"/>
          <p:nvPr/>
        </p:nvSpPr>
        <p:spPr>
          <a:xfrm>
            <a:off x="2649721" y="547450"/>
            <a:ext cx="48177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internetski sadržaji olakšavaju pružanje jednako kvalitetnog znanja svima, bez obzira na njihov društveni i ekonomski status.</a:t>
            </a:r>
            <a:endParaRPr b="1" i="0" sz="3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61" name="Google Shape;1161;p3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62" name="Google Shape;116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63" name="Google Shape;1163;p3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39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p4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4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40"/>
          <p:cNvSpPr txBox="1"/>
          <p:nvPr/>
        </p:nvSpPr>
        <p:spPr>
          <a:xfrm>
            <a:off x="2631575" y="400125"/>
            <a:ext cx="49314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raznolikost i uključivost: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(OER), koji se lako dijele i kojima se pristupa putem interneta, izvrsno su sredstvo za upoznavanje i razumijevanje različitih gledišta.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2" name="Google Shape;1172;p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73" name="Google Shape;117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74" name="Google Shape;1174;p4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40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Google Shape;68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4"/>
          <p:cNvSpPr txBox="1"/>
          <p:nvPr/>
        </p:nvSpPr>
        <p:spPr>
          <a:xfrm>
            <a:off x="3066514" y="925693"/>
            <a:ext cx="3410400" cy="18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otvorene licence?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9" name="Google Shape;689;p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0" name="Google Shape;69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1" name="Google Shape;691;p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2" name="Google Shape;692;p4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p4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p4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p41"/>
          <p:cNvSpPr txBox="1"/>
          <p:nvPr/>
        </p:nvSpPr>
        <p:spPr>
          <a:xfrm>
            <a:off x="2667971" y="563061"/>
            <a:ext cx="45036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građansku znanost: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stvarati svatko, a dostupnost materijala olakšava ljudima nastavak stjecanja novih znanja. </a:t>
            </a:r>
            <a:endParaRPr b="0" i="0" sz="3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3" name="Google Shape;1183;p4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84" name="Google Shape;118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85" name="Google Shape;1185;p4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41"/>
          <p:cNvSpPr txBox="1"/>
          <p:nvPr/>
        </p:nvSpPr>
        <p:spPr>
          <a:xfrm>
            <a:off x="0" y="1225121"/>
            <a:ext cx="244885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4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4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42"/>
          <p:cNvSpPr txBox="1"/>
          <p:nvPr/>
        </p:nvSpPr>
        <p:spPr>
          <a:xfrm>
            <a:off x="2547875" y="91000"/>
            <a:ext cx="47907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kvalitetu: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svatko može pridonijeti unapređenju kvalitete otvorenih obrazovnih sadržaja (OER-a) jednostavnim postavljanjem pitanja radi razjašnjenja; bez pristupa nema pitanja, bez pitanja nema sumnji, a bez sumnji nema ni poboljšanja.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94" name="Google Shape;1194;p4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95" name="Google Shape;119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96" name="Google Shape;1196;p4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42"/>
          <p:cNvSpPr txBox="1"/>
          <p:nvPr/>
        </p:nvSpPr>
        <p:spPr>
          <a:xfrm>
            <a:off x="0" y="1225121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6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3" name="Google Shape;1203;p6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4" name="Google Shape;1204;p67"/>
          <p:cNvSpPr txBox="1"/>
          <p:nvPr/>
        </p:nvSpPr>
        <p:spPr>
          <a:xfrm>
            <a:off x="2671574" y="233801"/>
            <a:ext cx="44940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en-U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izvrstan način za dijeljenje znanja preko granica, omogućujući prilagodbe koje doista funkcioniraju na lokalnoj razini.</a:t>
            </a:r>
            <a:endParaRPr b="0" i="0" sz="2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05" name="Google Shape;1205;p6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06" name="Google Shape;1206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07" name="Google Shape;1207;p6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8" name="Google Shape;1208;p67"/>
          <p:cNvSpPr txBox="1"/>
          <p:nvPr/>
        </p:nvSpPr>
        <p:spPr>
          <a:xfrm>
            <a:off x="0" y="1225121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6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4" name="Google Shape;1214;p6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68"/>
          <p:cNvSpPr txBox="1"/>
          <p:nvPr/>
        </p:nvSpPr>
        <p:spPr>
          <a:xfrm>
            <a:off x="2672825" y="286013"/>
            <a:ext cx="49440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-US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održite profesionalni razvoj: </a:t>
            </a:r>
            <a:r>
              <a:rPr lang="en-US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sudjelovanje na razini knjižnice, institucije, nacionalnoj ili međunarodnoj razini u upravljanju otvorenim obrazovnim sadržajima (OER) i otvorenim obrazovanjem (OE) može se iskoristiti kao prilika za profesionalni razvoj i put rasta izvan „tradicionalnih“ ili ustaljenih područja stručnosti (npr. formiranje zbirki, metapodaci itd.).</a:t>
            </a:r>
            <a:endParaRPr b="0" i="0" sz="2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6" name="Google Shape;1216;p6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17" name="Google Shape;1217;p6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18" name="Google Shape;1218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19" name="Google Shape;1219;p68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23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p6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6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6" name="Google Shape;1226;p69"/>
          <p:cNvSpPr txBox="1"/>
          <p:nvPr/>
        </p:nvSpPr>
        <p:spPr>
          <a:xfrm>
            <a:off x="2697550" y="147563"/>
            <a:ext cx="4497000" cy="3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Vrijedni partneri: </a:t>
            </a:r>
            <a:r>
              <a:rPr lang="en-US" sz="2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svojoj stručnosti u otvorenoj pedagogiji i otvorenim licencama, knjižničari su prepoznati od strane nastavnika i istraživača kao pouzdani partneri u pronalaženju, prilagodbi i stvaranju pouzdanih obrazovnih sadržaja.</a:t>
            </a:r>
            <a:endParaRPr b="0" i="0" sz="25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7" name="Google Shape;1227;p6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8" name="Google Shape;1228;p69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29" name="Google Shape;1229;p6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30" name="Google Shape;123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7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7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70"/>
          <p:cNvSpPr txBox="1"/>
          <p:nvPr/>
        </p:nvSpPr>
        <p:spPr>
          <a:xfrm>
            <a:off x="2683054" y="286001"/>
            <a:ext cx="46434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7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70"/>
          <p:cNvSpPr txBox="1"/>
          <p:nvPr/>
        </p:nvSpPr>
        <p:spPr>
          <a:xfrm>
            <a:off x="0" y="1164343"/>
            <a:ext cx="24570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40" name="Google Shape;1240;p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1" name="Google Shape;1241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42" name="Google Shape;1242;p70"/>
          <p:cNvSpPr txBox="1"/>
          <p:nvPr/>
        </p:nvSpPr>
        <p:spPr>
          <a:xfrm>
            <a:off x="2683050" y="114713"/>
            <a:ext cx="47706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Razvijanje sinergije s otvorenom znanošću: </a:t>
            </a:r>
            <a:r>
              <a:rPr lang="en-US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znanost i otvoreno obrazovanje često su odvojena područja u kojima znanje posjeduju različiti stručnjaci. Knjižničari mogu povezati ova dva područja kroz holistički pristup otvorenosti, potičući kulturu otvorenosti unutar institucije ili akademske zajednice.</a:t>
            </a:r>
            <a:endParaRPr sz="2300">
              <a:solidFill>
                <a:srgbClr val="B9E9F6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46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7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8" name="Google Shape;1248;p7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9" name="Google Shape;1249;p71"/>
          <p:cNvSpPr txBox="1"/>
          <p:nvPr/>
        </p:nvSpPr>
        <p:spPr>
          <a:xfrm>
            <a:off x="2645000" y="118775"/>
            <a:ext cx="4779600" cy="3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Promicanje suradnje i dijeljenja znanja: </a:t>
            </a:r>
            <a:r>
              <a:rPr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knjižničari imaju ključnu ulogu u olakšavanju suradnje kroz upravljanje otvorenim sadržajima, organiziranje edukacija i radionica o temama otvorenog obrazovanja te poticanje zajednica prakse vezanih uz otvoreno obrazovanje, čime ujedno šire vlastite profesionalne mreže.</a:t>
            </a:r>
            <a:endParaRPr b="0" i="0" sz="3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0" name="Google Shape;1250;p7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71"/>
          <p:cNvSpPr txBox="1"/>
          <p:nvPr/>
        </p:nvSpPr>
        <p:spPr>
          <a:xfrm>
            <a:off x="0" y="1164343"/>
            <a:ext cx="2424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</a:t>
            </a: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52" name="Google Shape;1252;p7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53" name="Google Shape;1253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57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Google Shape;1258;p7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9" name="Google Shape;1259;p7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0" name="Google Shape;1260;p72"/>
          <p:cNvSpPr txBox="1"/>
          <p:nvPr/>
        </p:nvSpPr>
        <p:spPr>
          <a:xfrm>
            <a:off x="2609743" y="132113"/>
            <a:ext cx="48015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1001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US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1" lang="en-US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manjenje troškova: </a:t>
            </a:r>
            <a:r>
              <a:rPr lang="en-US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omogućavanje ušteda u proračunu knjižnica smanjenjem troškova za skupe i restriktivne licence za komercijalne publikacije, ali i savjetovanjem nastavnika i studenata o alternativama OER-a za literaturu na kolegijima. Ova prednost doprinosi prijelazu na otvoreni pristup u proračunima knjižnica i sveučilišta na duži rok.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1" name="Google Shape;1261;p7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2" name="Google Shape;1262;p72"/>
          <p:cNvSpPr txBox="1"/>
          <p:nvPr/>
        </p:nvSpPr>
        <p:spPr>
          <a:xfrm>
            <a:off x="0" y="1164343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63" name="Google Shape;1263;p7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64" name="Google Shape;1264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68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73"/>
          <p:cNvSpPr txBox="1"/>
          <p:nvPr/>
        </p:nvSpPr>
        <p:spPr>
          <a:xfrm>
            <a:off x="2559297" y="378419"/>
            <a:ext cx="49332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Privlačenje novih knjižničara u struku:</a:t>
            </a:r>
            <a:r>
              <a:rPr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snažna povezanost otvorenog obrazovanja i socijalne pravednosti čini knjižničarstvo privlačnom karijernom opcijom za nove stručnjake i nove generacije knjižničara.</a:t>
            </a:r>
            <a:endParaRPr b="1" i="0" sz="22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0" name="Google Shape;1270;p7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7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7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73"/>
          <p:cNvSpPr txBox="1"/>
          <p:nvPr/>
        </p:nvSpPr>
        <p:spPr>
          <a:xfrm>
            <a:off x="0" y="1164343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</a:t>
            </a: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4" name="Google Shape;1274;p7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75" name="Google Shape;1275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79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74"/>
          <p:cNvSpPr txBox="1"/>
          <p:nvPr/>
        </p:nvSpPr>
        <p:spPr>
          <a:xfrm>
            <a:off x="2598298" y="16102"/>
            <a:ext cx="4933200" cy="3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Proširenje prepoznatljivosti:</a:t>
            </a:r>
            <a:r>
              <a:rPr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autori i podržavatelji otvorenih obrazovnih sadržaja (OER) stječu globalnu prepoznatljivost zahvaljujući radu koji promiče otvorenost i univerzalne vrijednosti. Već cijenjena uloga knjižničara/informacijskih stručnjaka kao kustosa obrazovnih materijala dodatno dolazi do izražaja kroz otvoreno obrazovanje (OE).</a:t>
            </a:r>
            <a:endParaRPr b="1" i="0" sz="19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1" name="Google Shape;1281;p7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2" name="Google Shape;1282;p7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3" name="Google Shape;1283;p7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4" name="Google Shape;1284;p74"/>
          <p:cNvSpPr txBox="1"/>
          <p:nvPr/>
        </p:nvSpPr>
        <p:spPr>
          <a:xfrm>
            <a:off x="0" y="1164343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85" name="Google Shape;1285;p7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86" name="Google Shape;1286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"/>
          <p:cNvSpPr txBox="1"/>
          <p:nvPr/>
        </p:nvSpPr>
        <p:spPr>
          <a:xfrm>
            <a:off x="3090462" y="877359"/>
            <a:ext cx="39972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</a:t>
            </a: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sadržaji </a:t>
            </a: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(Open Educational Resources – OER)?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8" name="Google Shape;698;p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9" name="Google Shape;6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5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1" name="Google Shape;70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2" name="Google Shape;702;p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75"/>
          <p:cNvSpPr txBox="1"/>
          <p:nvPr/>
        </p:nvSpPr>
        <p:spPr>
          <a:xfrm>
            <a:off x="2581850" y="932500"/>
            <a:ext cx="4826100" cy="16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Povećanje utjecaja i dosega: </a:t>
            </a:r>
            <a:r>
              <a:rPr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pomoć u širenju dosega i utjecaja knjižničara izvan vlastite institucije.</a:t>
            </a:r>
            <a:endParaRPr b="0" i="0" sz="27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2" name="Google Shape;1292;p7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3" name="Google Shape;1293;p7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4" name="Google Shape;1294;p7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5" name="Google Shape;1295;p75"/>
          <p:cNvSpPr txBox="1"/>
          <p:nvPr/>
        </p:nvSpPr>
        <p:spPr>
          <a:xfrm>
            <a:off x="0" y="1164343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96" name="Google Shape;1296;p7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97" name="Google Shape;1297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0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7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3" name="Google Shape;1303;p7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4" name="Google Shape;1304;p7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p76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06" name="Google Shape;1306;p7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07" name="Google Shape;1307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08" name="Google Shape;1308;p76"/>
          <p:cNvSpPr txBox="1"/>
          <p:nvPr/>
        </p:nvSpPr>
        <p:spPr>
          <a:xfrm>
            <a:off x="2576200" y="621400"/>
            <a:ext cx="4929000" cy="22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Doprinos ostvarenju ciljeva održivog razvoja (SDG): </a:t>
            </a:r>
            <a:r>
              <a:rPr lang="en-U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omogućavanje konkretnijeg i mjerljivog doprinosa ostvarenju ciljeva održivog razvoja.</a:t>
            </a:r>
            <a:endParaRPr b="1" i="0" sz="2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7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7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7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6" name="Google Shape;1316;p77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17" name="Google Shape;1317;p7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18" name="Google Shape;1318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19" name="Google Shape;1319;p77"/>
          <p:cNvSpPr txBox="1"/>
          <p:nvPr/>
        </p:nvSpPr>
        <p:spPr>
          <a:xfrm>
            <a:off x="2592881" y="169544"/>
            <a:ext cx="5051700" cy="30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Usklađivanje sa strategijom ravnopravnosti, raznolikosti i uključivosti (EDI): </a:t>
            </a:r>
            <a:r>
              <a:rPr lang="en-U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knjižničari koriste otvoreno obrazovanje kao strateški alat za unapređenje ciljeva ravnopravnosti, raznolikosti i uključivosti, osiguravajući pristupačno i uključivo obrazovno okruženje za sve</a:t>
            </a:r>
            <a:endParaRPr b="1" sz="2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23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Google Shape;1324;p7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7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7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7" name="Google Shape;1327;p78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19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28" name="Google Shape;1328;p7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29" name="Google Shape;1329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30" name="Google Shape;1330;p78"/>
          <p:cNvSpPr txBox="1"/>
          <p:nvPr/>
        </p:nvSpPr>
        <p:spPr>
          <a:xfrm>
            <a:off x="2565131" y="377794"/>
            <a:ext cx="5051700" cy="25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Podrška kolegama i primanje podrške od kolega: 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knjižničari njeguju cjeloživotno učenje pružajući raznolike obrazovne prilike i potičući međusobnu podršku unutar svojih zajednica.</a:t>
            </a:r>
            <a:endParaRPr b="1" sz="27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334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gd1e8b8c1a0_1_27"/>
          <p:cNvSpPr txBox="1"/>
          <p:nvPr/>
        </p:nvSpPr>
        <p:spPr>
          <a:xfrm>
            <a:off x="3731601" y="340179"/>
            <a:ext cx="3301874" cy="2427543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6" name="Google Shape;1336;gd1e8b8c1a0_1_2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7" name="Google Shape;1337;gd1e8b8c1a0_1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47" y="431331"/>
            <a:ext cx="2052769" cy="1447029"/>
          </a:xfrm>
          <a:prstGeom prst="rect">
            <a:avLst/>
          </a:prstGeom>
          <a:noFill/>
          <a:ln>
            <a:noFill/>
          </a:ln>
        </p:spPr>
      </p:pic>
      <p:sp>
        <p:nvSpPr>
          <p:cNvPr id="1338" name="Google Shape;1338;gd1e8b8c1a0_1_27"/>
          <p:cNvSpPr txBox="1"/>
          <p:nvPr/>
        </p:nvSpPr>
        <p:spPr>
          <a:xfrm>
            <a:off x="1682974" y="548687"/>
            <a:ext cx="3144439" cy="1030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39" name="Google Shape;1339;gd1e8b8c1a0_1_27"/>
          <p:cNvCxnSpPr/>
          <p:nvPr/>
        </p:nvCxnSpPr>
        <p:spPr>
          <a:xfrm>
            <a:off x="-500" y="3495385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0" name="Google Shape;1340;gd1e8b8c1a0_1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0" y="361274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1" name="Google Shape;1341;gd1e8b8c1a0_1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27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2" name="Google Shape;1342;gd1e8b8c1a0_1_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1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43" name="Google Shape;1343;gd1e8b8c1a0_1_27"/>
          <p:cNvSpPr txBox="1"/>
          <p:nvPr/>
        </p:nvSpPr>
        <p:spPr>
          <a:xfrm>
            <a:off x="813348" y="2077737"/>
            <a:ext cx="6148800" cy="11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Work“), licensed by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SPARC Europe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associate professor Kristina Feldvari, Phd for the Croatian translation.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2bd0bb07b6_0_168"/>
          <p:cNvSpPr txBox="1"/>
          <p:nvPr/>
        </p:nvSpPr>
        <p:spPr>
          <a:xfrm>
            <a:off x="3147459" y="1171900"/>
            <a:ext cx="3637800" cy="17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</a:t>
            </a:r>
            <a:r>
              <a:rPr b="1" lang="en-US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sadržaji </a:t>
            </a: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(OER) trebaju biti </a:t>
            </a:r>
            <a:r>
              <a:rPr b="1" lang="en-US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dostupni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8" name="Google Shape;708;g32bd0bb07b6_0_168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g32bd0bb07b6_0_1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1984875" cy="1508245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g32bd0bb07b6_0_168"/>
          <p:cNvSpPr txBox="1"/>
          <p:nvPr/>
        </p:nvSpPr>
        <p:spPr>
          <a:xfrm>
            <a:off x="1096240" y="1218439"/>
            <a:ext cx="3277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1" name="Google Shape;711;g32bd0bb07b6_0_1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2" name="Google Shape;712;g32bd0bb07b6_0_168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32bd0bb07b6_0_219"/>
          <p:cNvSpPr txBox="1"/>
          <p:nvPr/>
        </p:nvSpPr>
        <p:spPr>
          <a:xfrm>
            <a:off x="3183090" y="980688"/>
            <a:ext cx="3997200" cy="17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trebaju biti ponovno upotrebljivi.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8" name="Google Shape;718;g32bd0bb07b6_0_219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9" name="Google Shape;719;g32bd0bb07b6_0_2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1984875" cy="1508245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g32bd0bb07b6_0_219"/>
          <p:cNvSpPr txBox="1"/>
          <p:nvPr/>
        </p:nvSpPr>
        <p:spPr>
          <a:xfrm>
            <a:off x="1096240" y="1218439"/>
            <a:ext cx="3277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1" name="Google Shape;721;g32bd0bb07b6_0_2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2" name="Google Shape;722;g32bd0bb07b6_0_219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32bd0bb07b6_0_270"/>
          <p:cNvSpPr txBox="1"/>
          <p:nvPr/>
        </p:nvSpPr>
        <p:spPr>
          <a:xfrm>
            <a:off x="2088879" y="1202034"/>
            <a:ext cx="4612500" cy="14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poštuju prava intelektualnog vlasništva nositelja autorskih prava te omogućuju javnosti pristup, ponovnu upotrebu, prilagodbu, preradu i daljnju distribuciju obrazovnih materijala."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g32bd0bb07b6_0_270"/>
          <p:cNvSpPr txBox="1"/>
          <p:nvPr/>
        </p:nvSpPr>
        <p:spPr>
          <a:xfrm>
            <a:off x="2088879" y="401136"/>
            <a:ext cx="50283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9" name="Google Shape;729;g32bd0bb07b6_0_270"/>
          <p:cNvSpPr/>
          <p:nvPr/>
        </p:nvSpPr>
        <p:spPr>
          <a:xfrm>
            <a:off x="1" y="3500984"/>
            <a:ext cx="76167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0" name="Google Shape;730;g32bd0bb07b6_0_2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64"/>
            <a:ext cx="757076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1" name="Google Shape;731;g32bd0bb07b6_0_270"/>
          <p:cNvCxnSpPr/>
          <p:nvPr/>
        </p:nvCxnSpPr>
        <p:spPr>
          <a:xfrm>
            <a:off x="1" y="3500984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2" name="Google Shape;732;g32bd0bb07b6_0_2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322844" cy="1005186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g32bd0bb07b6_0_270"/>
          <p:cNvSpPr txBox="1"/>
          <p:nvPr/>
        </p:nvSpPr>
        <p:spPr>
          <a:xfrm>
            <a:off x="416241" y="200516"/>
            <a:ext cx="2184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4" name="Google Shape;734;g32bd0bb07b6_0_270"/>
          <p:cNvSpPr txBox="1"/>
          <p:nvPr/>
        </p:nvSpPr>
        <p:spPr>
          <a:xfrm>
            <a:off x="2088879" y="2718901"/>
            <a:ext cx="6062100" cy="7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</a:t>
            </a: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oruka koje je donio UNESCO o otvorenim obrazovnim sadržajima </a:t>
            </a:r>
            <a:r>
              <a:rPr b="1" lang="en-US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lang="en-US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7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1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8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9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5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1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6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0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